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4087" r:id="rId1"/>
  </p:sldMasterIdLst>
  <p:notesMasterIdLst>
    <p:notesMasterId r:id="rId7"/>
  </p:notesMasterIdLst>
  <p:handoutMasterIdLst>
    <p:handoutMasterId r:id="rId8"/>
  </p:handoutMasterIdLst>
  <p:sldIdLst>
    <p:sldId id="1188" r:id="rId2"/>
    <p:sldId id="1191" r:id="rId3"/>
    <p:sldId id="1189" r:id="rId4"/>
    <p:sldId id="1192" r:id="rId5"/>
    <p:sldId id="1185" r:id="rId6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CCECFF"/>
    <a:srgbClr val="0066FF"/>
    <a:srgbClr val="FF99FF"/>
    <a:srgbClr val="003399"/>
    <a:srgbClr val="FF66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53" autoAdjust="0"/>
    <p:restoredTop sz="92870" autoAdjust="0"/>
  </p:normalViewPr>
  <p:slideViewPr>
    <p:cSldViewPr>
      <p:cViewPr varScale="1">
        <p:scale>
          <a:sx n="68" d="100"/>
          <a:sy n="68" d="100"/>
        </p:scale>
        <p:origin x="1182" y="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23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7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4" y="4"/>
            <a:ext cx="2918831" cy="493316"/>
          </a:xfrm>
          <a:prstGeom prst="rect">
            <a:avLst/>
          </a:prstGeom>
        </p:spPr>
        <p:txBody>
          <a:bodyPr vert="horz" lIns="90576" tIns="45287" rIns="90576" bIns="4528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388" y="4"/>
            <a:ext cx="2918831" cy="493316"/>
          </a:xfrm>
          <a:prstGeom prst="rect">
            <a:avLst/>
          </a:prstGeom>
        </p:spPr>
        <p:txBody>
          <a:bodyPr vert="horz" lIns="90576" tIns="45287" rIns="90576" bIns="4528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B9188CC0-149F-4EA9-B197-B4FD935CCF54}" type="datetime1">
              <a:rPr lang="ja-JP" altLang="en-US" smtClean="0"/>
              <a:t>2018/7/9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4" y="9371295"/>
            <a:ext cx="2918831" cy="493316"/>
          </a:xfrm>
          <a:prstGeom prst="rect">
            <a:avLst/>
          </a:prstGeom>
        </p:spPr>
        <p:txBody>
          <a:bodyPr vert="horz" lIns="90576" tIns="45287" rIns="90576" bIns="4528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388" y="9371295"/>
            <a:ext cx="2918831" cy="493316"/>
          </a:xfrm>
          <a:prstGeom prst="rect">
            <a:avLst/>
          </a:prstGeom>
        </p:spPr>
        <p:txBody>
          <a:bodyPr vert="horz" lIns="90576" tIns="45287" rIns="90576" bIns="4528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0ABC6BF7-D431-415E-8929-959B5C25BFD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6982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4" y="4"/>
            <a:ext cx="2918831" cy="493316"/>
          </a:xfrm>
          <a:prstGeom prst="rect">
            <a:avLst/>
          </a:prstGeom>
        </p:spPr>
        <p:txBody>
          <a:bodyPr vert="horz" lIns="90576" tIns="45287" rIns="90576" bIns="4528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88" y="4"/>
            <a:ext cx="2918831" cy="493316"/>
          </a:xfrm>
          <a:prstGeom prst="rect">
            <a:avLst/>
          </a:prstGeom>
        </p:spPr>
        <p:txBody>
          <a:bodyPr vert="horz" lIns="90576" tIns="45287" rIns="90576" bIns="4528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B50FF33-B1F1-4CE5-A0BE-4B40046D12AF}" type="datetime1">
              <a:rPr lang="ja-JP" altLang="en-US" smtClean="0"/>
              <a:t>2018/7/9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8500" y="741363"/>
            <a:ext cx="5338763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6" tIns="45287" rIns="90576" bIns="45287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506"/>
            <a:ext cx="5388610" cy="4439841"/>
          </a:xfrm>
          <a:prstGeom prst="rect">
            <a:avLst/>
          </a:prstGeom>
        </p:spPr>
        <p:txBody>
          <a:bodyPr vert="horz" lIns="90576" tIns="45287" rIns="90576" bIns="45287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4" y="9371295"/>
            <a:ext cx="2918831" cy="493316"/>
          </a:xfrm>
          <a:prstGeom prst="rect">
            <a:avLst/>
          </a:prstGeom>
        </p:spPr>
        <p:txBody>
          <a:bodyPr vert="horz" lIns="90576" tIns="45287" rIns="90576" bIns="4528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88" y="9371295"/>
            <a:ext cx="2918831" cy="493316"/>
          </a:xfrm>
          <a:prstGeom prst="rect">
            <a:avLst/>
          </a:prstGeom>
        </p:spPr>
        <p:txBody>
          <a:bodyPr vert="horz" lIns="90576" tIns="45287" rIns="90576" bIns="4528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0EC771F-E90F-4BA4-AD21-A76E577D52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96324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CFFE93-DDF2-4658-9F6F-58F53104E4C9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665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40F4-B20A-4023-A7AB-284CCD23E65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2018/7/9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569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22A66-6AC2-4E61-A745-CE64B66BF11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2018/7/9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923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10DF-4C7F-466A-AF1F-5AEABDB485D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2018/7/9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324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4434-BD40-41E2-8822-81B880AB58D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2018/7/9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284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72F5-D9B3-48E6-BF63-B84F193A4B8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2018/7/9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084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5AC0-93F7-4FC4-BCCD-84A99E3B70C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2018/7/9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387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2E902-1338-4413-9C34-D74B302BA20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2018/7/9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10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0C1A-C194-480B-BEAA-981607E7475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2018/7/9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567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CD55-F4DB-421F-B36A-62C501BCD6E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2018/7/9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331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749A-2CD6-42B5-8509-34B6E1281D5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2018/7/9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087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7E2A1-8E8E-4165-8D20-C8F424EA12C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2018/7/9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95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9A2FEDD-9A02-4E2F-A2EA-7147038641D3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t>2018/7/9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486464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8" r:id="rId1"/>
    <p:sldLayoutId id="2147484089" r:id="rId2"/>
    <p:sldLayoutId id="2147484090" r:id="rId3"/>
    <p:sldLayoutId id="2147484091" r:id="rId4"/>
    <p:sldLayoutId id="2147484092" r:id="rId5"/>
    <p:sldLayoutId id="2147484093" r:id="rId6"/>
    <p:sldLayoutId id="2147484094" r:id="rId7"/>
    <p:sldLayoutId id="2147484095" r:id="rId8"/>
    <p:sldLayoutId id="2147484096" r:id="rId9"/>
    <p:sldLayoutId id="2147484097" r:id="rId10"/>
    <p:sldLayoutId id="214748409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en-US" altLang="ja-JP" sz="3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導入ビジネスプラットフォーム形成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事業」</a:t>
            </a:r>
            <a:r>
              <a:rPr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事業概要説明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事業管理機関：株式会社富士通総研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 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0472" y="260648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経済産業省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「地域中核企業創出・支援事業」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3267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2"/>
          <p:cNvSpPr txBox="1">
            <a:spLocks/>
          </p:cNvSpPr>
          <p:nvPr/>
        </p:nvSpPr>
        <p:spPr>
          <a:xfrm>
            <a:off x="2904349" y="88515"/>
            <a:ext cx="6875866" cy="343487"/>
          </a:xfrm>
          <a:prstGeom prst="rect">
            <a:avLst/>
          </a:prstGeom>
        </p:spPr>
        <p:txBody>
          <a:bodyPr lIns="91330" tIns="45666" rIns="91330" bIns="45666"/>
          <a:lstStyle>
            <a:lvl1pPr algn="ctr" defTabSz="1220655" rtl="0" eaLnBrk="1" latinLnBrk="0" hangingPunct="1">
              <a:spcBef>
                <a:spcPct val="0"/>
              </a:spcBef>
              <a:buNone/>
              <a:defRPr kumimoji="1"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</a:pPr>
            <a:endParaRPr lang="en-US" altLang="ja-JP" sz="15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34688" y="22"/>
            <a:ext cx="9670840" cy="369332"/>
          </a:xfrm>
          <a:prstGeom prst="rect">
            <a:avLst/>
          </a:prstGeom>
          <a:noFill/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今年度事業の目標</a:t>
            </a:r>
            <a:endParaRPr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354214"/>
            <a:ext cx="9906000" cy="77788"/>
            <a:chOff x="0" y="746"/>
            <a:chExt cx="6240" cy="49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 flipH="1">
              <a:off x="1596" y="746"/>
              <a:ext cx="4644" cy="49"/>
            </a:xfrm>
            <a:prstGeom prst="rect">
              <a:avLst/>
            </a:prstGeom>
            <a:gradFill rotWithShape="1">
              <a:gsLst>
                <a:gs pos="0">
                  <a:srgbClr val="CCECFF"/>
                </a:gs>
                <a:gs pos="100000">
                  <a:srgbClr val="0099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8000" tIns="18000" rIns="18000" bIns="1800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 flipH="1">
              <a:off x="0" y="746"/>
              <a:ext cx="1596" cy="49"/>
            </a:xfrm>
            <a:prstGeom prst="rect">
              <a:avLst/>
            </a:prstGeom>
            <a:gradFill rotWithShape="1">
              <a:gsLst>
                <a:gs pos="0">
                  <a:srgbClr val="0066CC"/>
                </a:gs>
                <a:gs pos="100000">
                  <a:srgbClr val="00060D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8000" tIns="18000" rIns="18000" bIns="1800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0" y="354214"/>
            <a:ext cx="9906000" cy="77788"/>
            <a:chOff x="0" y="746"/>
            <a:chExt cx="6240" cy="49"/>
          </a:xfrm>
        </p:grpSpPr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 flipH="1">
              <a:off x="1596" y="746"/>
              <a:ext cx="4644" cy="49"/>
            </a:xfrm>
            <a:prstGeom prst="rect">
              <a:avLst/>
            </a:prstGeom>
            <a:gradFill rotWithShape="1">
              <a:gsLst>
                <a:gs pos="0">
                  <a:srgbClr val="CCECFF"/>
                </a:gs>
                <a:gs pos="100000">
                  <a:srgbClr val="0099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8000" tIns="18000" rIns="18000" bIns="1800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 flipH="1">
              <a:off x="0" y="746"/>
              <a:ext cx="1596" cy="49"/>
            </a:xfrm>
            <a:prstGeom prst="rect">
              <a:avLst/>
            </a:prstGeom>
            <a:gradFill rotWithShape="1">
              <a:gsLst>
                <a:gs pos="0">
                  <a:srgbClr val="0066CC"/>
                </a:gs>
                <a:gs pos="100000">
                  <a:srgbClr val="00060D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8000" tIns="18000" rIns="18000" bIns="1800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99155" y="465925"/>
            <a:ext cx="9651751" cy="609726"/>
            <a:chOff x="128463" y="494650"/>
            <a:chExt cx="9651751" cy="979381"/>
          </a:xfrm>
        </p:grpSpPr>
        <p:sp>
          <p:nvSpPr>
            <p:cNvPr id="11" name="正方形/長方形 10"/>
            <p:cNvSpPr/>
            <p:nvPr/>
          </p:nvSpPr>
          <p:spPr>
            <a:xfrm>
              <a:off x="128463" y="494650"/>
              <a:ext cx="9651751" cy="97938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1620000" tIns="18000" rIns="18000" bIns="18000" rtlCol="0" anchor="ctr"/>
            <a:lstStyle/>
            <a:p>
              <a:pPr marL="174625" indent="-174625">
                <a:buFont typeface="Arial" panose="020B0604020202020204" pitchFamily="34" charset="0"/>
                <a:buChar char="•"/>
              </a:pPr>
              <a:r>
                <a:rPr kumimoji="1"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スキル不足を抱える中小企業において、自発的に</a:t>
              </a:r>
              <a:r>
                <a:rPr kumimoji="1"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IT/</a:t>
              </a:r>
              <a:r>
                <a:rPr kumimoji="1" lang="en-US" altLang="ja-JP" sz="1400" dirty="0" err="1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IoT</a:t>
              </a:r>
              <a:r>
                <a:rPr kumimoji="1"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導入の検討が行えるよう</a:t>
              </a:r>
              <a:r>
                <a:rPr kumimoji="1" lang="ja-JP" altLang="en-US" sz="1400" b="1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検討の手順やポイントについて取りまとめた「ロードマップ」を作成</a:t>
              </a:r>
              <a:r>
                <a:rPr kumimoji="1"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（公開済）</a:t>
              </a:r>
              <a:endPara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200472" y="562402"/>
              <a:ext cx="1446467" cy="81810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" tIns="18000" rIns="18000" bIns="18000" rtlCol="0" anchor="ctr"/>
            <a:lstStyle/>
            <a:p>
              <a:pPr algn="ctr"/>
              <a:r>
                <a:rPr kumimoji="1"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昨年度</a:t>
              </a:r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の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成果</a:t>
              </a:r>
              <a:endPara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75284" y="1321564"/>
            <a:ext cx="9758744" cy="1747644"/>
            <a:chOff x="128463" y="395937"/>
            <a:chExt cx="9651751" cy="1035528"/>
          </a:xfrm>
        </p:grpSpPr>
        <p:sp>
          <p:nvSpPr>
            <p:cNvPr id="14" name="正方形/長方形 13"/>
            <p:cNvSpPr/>
            <p:nvPr/>
          </p:nvSpPr>
          <p:spPr>
            <a:xfrm>
              <a:off x="128463" y="395937"/>
              <a:ext cx="9651751" cy="103552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1620000" tIns="18000" rIns="18000" bIns="18000" rtlCol="0" anchor="ctr"/>
            <a:lstStyle/>
            <a:p>
              <a:pPr marL="174625" indent="-174625">
                <a:buFont typeface="Arial" panose="020B0604020202020204" pitchFamily="34" charset="0"/>
                <a:buChar char="•"/>
              </a:pPr>
              <a:r>
                <a:rPr kumimoji="1"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中小</a:t>
              </a:r>
              <a:r>
                <a:rPr kumimoji="1"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IT</a:t>
              </a:r>
              <a:r>
                <a:rPr kumimoji="1"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ユーザーにおいては慢性的なリソース不足を抱えていることから、</a:t>
              </a:r>
              <a:r>
                <a:rPr kumimoji="1"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IT/</a:t>
              </a:r>
              <a:r>
                <a:rPr kumimoji="1" lang="en-US" altLang="ja-JP" sz="1400" dirty="0" err="1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IoT</a:t>
              </a:r>
              <a:r>
                <a:rPr kumimoji="1"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導入促進を図るためには</a:t>
              </a:r>
              <a:r>
                <a:rPr kumimoji="1"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IT/</a:t>
              </a:r>
              <a:r>
                <a:rPr kumimoji="1" lang="en-US" altLang="ja-JP" sz="1400" dirty="0" err="1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IoT</a:t>
              </a:r>
              <a:r>
                <a:rPr kumimoji="1"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導入検討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を支援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する体制整備が必要</a:t>
              </a:r>
              <a:endPara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174625" indent="-174625">
                <a:buFont typeface="Arial" panose="020B0604020202020204" pitchFamily="34" charset="0"/>
                <a:buChar char="•"/>
              </a:pPr>
              <a:r>
                <a:rPr lang="ja-JP" altLang="en-US" sz="14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自ら</a:t>
              </a:r>
              <a:r>
                <a:rPr lang="ja-JP" altLang="en-US" sz="1400" b="1" u="sng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リソースを</a:t>
              </a:r>
              <a:r>
                <a:rPr lang="ja-JP" altLang="en-US" sz="14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確保して</a:t>
              </a:r>
              <a:r>
                <a:rPr kumimoji="1" lang="en-US" altLang="ja-JP" sz="14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IT/</a:t>
              </a:r>
              <a:r>
                <a:rPr kumimoji="1" lang="en-US" altLang="ja-JP" sz="1400" b="1" u="sng" dirty="0" err="1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IoT</a:t>
              </a:r>
              <a:r>
                <a:rPr kumimoji="1" lang="ja-JP" altLang="en-US" sz="14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ビジネス発掘に取組む</a:t>
              </a:r>
              <a:r>
                <a:rPr lang="ja-JP" altLang="en-US" sz="14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中国</a:t>
              </a:r>
              <a:r>
                <a:rPr lang="ja-JP" altLang="en-US" sz="1400" b="1" u="sng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地域の中小</a:t>
              </a:r>
              <a:r>
                <a:rPr lang="en-US" altLang="ja-JP" sz="1400" b="1" u="sng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IT</a:t>
              </a:r>
              <a:r>
                <a:rPr lang="ja-JP" altLang="en-US" sz="14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ベンダーを幅広く募集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し、</a:t>
              </a:r>
              <a:r>
                <a:rPr lang="ja-JP" altLang="en-US" sz="1400" b="1" u="sng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自立かつ持続的に中国地域で</a:t>
              </a:r>
              <a:r>
                <a:rPr lang="en-US" altLang="ja-JP" sz="1400" b="1" u="sng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IT/</a:t>
              </a:r>
              <a:r>
                <a:rPr lang="en-US" altLang="ja-JP" sz="1400" b="1" u="sng" dirty="0" err="1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IoT</a:t>
              </a:r>
              <a:r>
                <a:rPr lang="ja-JP" altLang="en-US" sz="1400" b="1" u="sng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ビジネスの展開を行う</a:t>
              </a:r>
              <a:r>
                <a:rPr lang="ja-JP" altLang="en-US" sz="14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「</a:t>
              </a:r>
              <a:r>
                <a:rPr lang="en-US" altLang="ja-JP" sz="1400" b="1" u="sng" dirty="0" err="1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IoT</a:t>
              </a:r>
              <a:r>
                <a:rPr lang="ja-JP" altLang="en-US" sz="1400" b="1" u="sng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導入ビジネスプラットフォーム（</a:t>
              </a:r>
              <a:r>
                <a:rPr lang="en-US" altLang="ja-JP" sz="1400" b="1" u="sng" dirty="0" err="1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IoT</a:t>
              </a:r>
              <a:r>
                <a:rPr lang="ja-JP" altLang="en-US" sz="1400" b="1" u="sng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導入</a:t>
              </a:r>
              <a:r>
                <a:rPr lang="en-US" altLang="ja-JP" sz="1400" b="1" u="sng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BPF</a:t>
              </a:r>
              <a:r>
                <a:rPr lang="ja-JP" altLang="en-US" sz="1400" b="1" u="sng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）」</a:t>
              </a:r>
              <a:r>
                <a:rPr lang="ja-JP" altLang="en-US" sz="14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構想の立案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を目指す</a:t>
              </a:r>
              <a:endPara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174625" indent="-174625">
                <a:buFont typeface="Arial" panose="020B0604020202020204" pitchFamily="34" charset="0"/>
                <a:buChar char="•"/>
              </a:pPr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今年度は、</a:t>
              </a:r>
              <a:r>
                <a:rPr lang="ja-JP" altLang="en-US" sz="1400" b="1" u="sng" dirty="0" smtClean="0">
                  <a:solidFill>
                    <a:schemeClr val="accent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本事業にご賛同いただける中小</a:t>
              </a:r>
              <a:r>
                <a:rPr lang="en-US" altLang="ja-JP" sz="1400" b="1" u="sng" dirty="0" smtClean="0">
                  <a:solidFill>
                    <a:schemeClr val="accent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IT</a:t>
              </a:r>
              <a:r>
                <a:rPr lang="ja-JP" altLang="en-US" sz="1400" b="1" u="sng" dirty="0" smtClean="0">
                  <a:solidFill>
                    <a:schemeClr val="accent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ベンダー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と一緒に複数の中小</a:t>
              </a:r>
              <a:r>
                <a:rPr lang="en-US" altLang="ja-JP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IT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ユーザーへ訪問しながら、昨年度の成果のノウハウ等を継承するほか、</a:t>
              </a:r>
              <a:r>
                <a:rPr lang="en-US" altLang="ja-JP" sz="1400" dirty="0" err="1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IoT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導入</a:t>
              </a:r>
              <a:r>
                <a:rPr lang="en-US" altLang="ja-JP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BPF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の構想立案に向けた条件等を整理する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200472" y="447441"/>
              <a:ext cx="1446467" cy="9325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" tIns="18000" rIns="18000" bIns="18000" rtlCol="0" anchor="ctr"/>
            <a:lstStyle/>
            <a:p>
              <a:pPr algn="ctr"/>
              <a:r>
                <a:rPr kumimoji="1"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今年度の</a:t>
              </a:r>
              <a:endPara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目標</a:t>
              </a:r>
              <a:endPara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フローチャート: 組合せ 15"/>
          <p:cNvSpPr/>
          <p:nvPr/>
        </p:nvSpPr>
        <p:spPr>
          <a:xfrm>
            <a:off x="231270" y="1117830"/>
            <a:ext cx="1296144" cy="150929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強調線吹き出し 2 59"/>
          <p:cNvSpPr/>
          <p:nvPr/>
        </p:nvSpPr>
        <p:spPr>
          <a:xfrm>
            <a:off x="6966433" y="3279634"/>
            <a:ext cx="2828379" cy="3101694"/>
          </a:xfrm>
          <a:prstGeom prst="accentCallout2">
            <a:avLst>
              <a:gd name="adj1" fmla="val 6993"/>
              <a:gd name="adj2" fmla="val -2023"/>
              <a:gd name="adj3" fmla="val 6993"/>
              <a:gd name="adj4" fmla="val -9624"/>
              <a:gd name="adj5" fmla="val -18448"/>
              <a:gd name="adj6" fmla="val -4967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t" anchorCtr="0"/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ベンダーの参加条件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中国地域に拠点を有する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ベンダーであること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kumimoji="1" lang="ja-JP" altLang="en-US" sz="14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訪問や検討など提案活動は自らリソースを確保して参加いただける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こと（弊社からの費用負担なし）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kumimoji="1" lang="ja-JP" altLang="en-US" sz="14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次年度以降もリソースを確保して中小</a:t>
            </a:r>
            <a:r>
              <a:rPr kumimoji="1" lang="en-US" altLang="ja-JP" sz="14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kumimoji="1" lang="ja-JP" altLang="en-US" sz="14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ユーザー向けのビジネス発掘への取組みを見込んでいる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こと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ベンダーが連携によるビジネス発掘に取組むことから、</a:t>
            </a:r>
            <a:r>
              <a:rPr kumimoji="1" lang="ja-JP" altLang="en-US" sz="14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本事業</a:t>
            </a:r>
            <a:r>
              <a:rPr lang="ja-JP" altLang="en-US" sz="14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で作成した</a:t>
            </a:r>
            <a:r>
              <a:rPr lang="en-US" altLang="ja-JP" sz="14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IT/</a:t>
            </a:r>
            <a:r>
              <a:rPr lang="en-US" altLang="ja-JP" sz="1400" b="1" u="sng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IoT</a:t>
            </a:r>
            <a:r>
              <a:rPr lang="ja-JP" altLang="en-US" sz="14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構想や蓄積した</a:t>
            </a:r>
            <a:r>
              <a:rPr kumimoji="1" lang="ja-JP" altLang="en-US" sz="14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ノウハウ等は参加企業間で共有されることに了承いただける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こと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73" name="表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733846"/>
              </p:ext>
            </p:extLst>
          </p:nvPr>
        </p:nvGraphicFramePr>
        <p:xfrm>
          <a:off x="148091" y="3501008"/>
          <a:ext cx="6408708" cy="2692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6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6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6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6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6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164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164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05921">
                <a:tc rowSpan="2"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事業内容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事業概要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 gridSpan="7"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06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07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08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09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01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02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03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2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(1)</a:t>
                      </a: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セミナーの</a:t>
                      </a:r>
                      <a:r>
                        <a:rPr kumimoji="1" lang="en-US" altLang="ja-JP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kumimoji="1" lang="en-US" altLang="ja-JP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開催</a:t>
                      </a: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IT/</a:t>
                      </a:r>
                      <a:r>
                        <a:rPr kumimoji="1" lang="en-US" altLang="ja-JP" sz="1200" b="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IoT</a:t>
                      </a: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導入検討の関心を高めるセミナーを開催</a:t>
                      </a: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7944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(2)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モデル企業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への</a:t>
                      </a:r>
                      <a:r>
                        <a:rPr kumimoji="1" lang="en-US" altLang="ja-JP" sz="12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IoT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検討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80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ロードマップを活用してユーザー企業と</a:t>
                      </a:r>
                      <a:r>
                        <a:rPr kumimoji="1" lang="en-US" altLang="ja-JP" sz="12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IoT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導入検討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80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2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(3)</a:t>
                      </a:r>
                      <a:r>
                        <a:rPr kumimoji="1" lang="en-US" altLang="ja-JP" sz="12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IoT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導入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BPF</a:t>
                      </a:r>
                      <a:b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構想立案</a:t>
                      </a: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来年度以降に</a:t>
                      </a:r>
                      <a:r>
                        <a:rPr kumimoji="1" lang="en-US" altLang="ja-JP" sz="12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IoT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ビジネスに取組むプラットフォーム構想を立案</a:t>
                      </a: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080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4" name="角丸四角形 73"/>
          <p:cNvSpPr/>
          <p:nvPr/>
        </p:nvSpPr>
        <p:spPr bwMode="auto">
          <a:xfrm>
            <a:off x="2742554" y="3933024"/>
            <a:ext cx="933929" cy="494077"/>
          </a:xfrm>
          <a:prstGeom prst="roundRect">
            <a:avLst/>
          </a:prstGeom>
          <a:solidFill>
            <a:schemeClr val="bg1">
              <a:alpha val="7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vert="horz" wrap="square" lIns="18000" tIns="18000" rIns="18000" bIns="18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セミナーの</a:t>
            </a:r>
            <a: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/>
            </a:r>
            <a:b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</a:b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企画・準備</a:t>
            </a:r>
          </a:p>
        </p:txBody>
      </p:sp>
      <p:sp>
        <p:nvSpPr>
          <p:cNvPr id="75" name="角丸四角形 74"/>
          <p:cNvSpPr/>
          <p:nvPr/>
        </p:nvSpPr>
        <p:spPr bwMode="auto">
          <a:xfrm>
            <a:off x="3128934" y="4714492"/>
            <a:ext cx="704567" cy="467105"/>
          </a:xfrm>
          <a:prstGeom prst="roundRect">
            <a:avLst/>
          </a:prstGeom>
          <a:solidFill>
            <a:schemeClr val="bg1">
              <a:alpha val="7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vert="horz" wrap="none" lIns="18000" tIns="18000" rIns="18000" bIns="18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モデル企業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/>
            </a:r>
            <a:b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</a:b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選定</a:t>
            </a:r>
            <a:endParaRPr kumimoji="0" lang="ja-JP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79" name="角丸四角形 78"/>
          <p:cNvSpPr/>
          <p:nvPr/>
        </p:nvSpPr>
        <p:spPr bwMode="auto">
          <a:xfrm>
            <a:off x="3887391" y="4714492"/>
            <a:ext cx="2237364" cy="467105"/>
          </a:xfrm>
          <a:prstGeom prst="roundRect">
            <a:avLst/>
          </a:prstGeom>
          <a:solidFill>
            <a:schemeClr val="bg1">
              <a:alpha val="7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vert="horz" wrap="square" lIns="18000" tIns="18000" rIns="18000" bIns="18000" numCol="1" rtlCol="0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50000"/>
              </a:spcBef>
            </a:pPr>
            <a:r>
              <a:rPr kumimoji="0" lang="en-US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IT/</a:t>
            </a:r>
            <a:r>
              <a:rPr kumimoji="0" lang="en-US" altLang="ja-JP" sz="105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IoT</a:t>
            </a:r>
            <a:r>
              <a:rPr kumimoji="0" lang="ja-JP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導入検討</a:t>
            </a:r>
            <a:r>
              <a:rPr kumimoji="0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/>
            </a:r>
            <a:br>
              <a:rPr kumimoji="0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</a:b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（参加</a:t>
            </a:r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IT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ベンダーと訪問・提案）</a:t>
            </a:r>
            <a:endParaRPr kumimoji="0" lang="en-US" altLang="ja-JP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81" name="角丸四角形 80"/>
          <p:cNvSpPr/>
          <p:nvPr/>
        </p:nvSpPr>
        <p:spPr bwMode="auto">
          <a:xfrm>
            <a:off x="3887392" y="5468988"/>
            <a:ext cx="1085236" cy="479845"/>
          </a:xfrm>
          <a:prstGeom prst="roundRect">
            <a:avLst/>
          </a:prstGeom>
          <a:solidFill>
            <a:schemeClr val="bg1">
              <a:alpha val="7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vert="horz" wrap="square" lIns="18000" tIns="18000" rIns="18000" bIns="18000" numCol="1" rtlCol="0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50000"/>
              </a:spcBef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参加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IT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ベンダーの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/>
            </a:r>
            <a:b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</a:b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強み・弱み分析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84" name="角丸四角形 83"/>
          <p:cNvSpPr/>
          <p:nvPr/>
        </p:nvSpPr>
        <p:spPr bwMode="auto">
          <a:xfrm>
            <a:off x="5058192" y="5494565"/>
            <a:ext cx="1498607" cy="447231"/>
          </a:xfrm>
          <a:prstGeom prst="roundRect">
            <a:avLst/>
          </a:prstGeom>
          <a:solidFill>
            <a:schemeClr val="bg1">
              <a:alpha val="7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vert="horz" wrap="square" lIns="18000" tIns="18000" rIns="18000" bIns="1800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ja-JP" sz="105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IoT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導入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BPF</a:t>
            </a:r>
            <a:b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</a:b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構想立案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318303" y="4261575"/>
            <a:ext cx="8931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△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開催予定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メモ 17"/>
          <p:cNvSpPr/>
          <p:nvPr/>
        </p:nvSpPr>
        <p:spPr>
          <a:xfrm>
            <a:off x="1622853" y="6094537"/>
            <a:ext cx="1119701" cy="497638"/>
          </a:xfrm>
          <a:prstGeom prst="foldedCorne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次頁に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事業内容説明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8440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2"/>
          <p:cNvSpPr txBox="1">
            <a:spLocks/>
          </p:cNvSpPr>
          <p:nvPr/>
        </p:nvSpPr>
        <p:spPr>
          <a:xfrm>
            <a:off x="2904349" y="88515"/>
            <a:ext cx="6875866" cy="343487"/>
          </a:xfrm>
          <a:prstGeom prst="rect">
            <a:avLst/>
          </a:prstGeom>
        </p:spPr>
        <p:txBody>
          <a:bodyPr lIns="91330" tIns="45666" rIns="91330" bIns="45666"/>
          <a:lstStyle>
            <a:lvl1pPr algn="ctr" defTabSz="1220655" rtl="0" eaLnBrk="1" latinLnBrk="0" hangingPunct="1">
              <a:spcBef>
                <a:spcPct val="0"/>
              </a:spcBef>
              <a:buNone/>
              <a:defRPr kumimoji="1"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</a:pPr>
            <a:endParaRPr lang="en-US" altLang="ja-JP" sz="15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34688" y="22"/>
            <a:ext cx="9670840" cy="369332"/>
          </a:xfrm>
          <a:prstGeom prst="rect">
            <a:avLst/>
          </a:prstGeom>
          <a:noFill/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今年度事業内容</a:t>
            </a:r>
            <a:endParaRPr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354214"/>
            <a:ext cx="9906000" cy="77788"/>
            <a:chOff x="0" y="746"/>
            <a:chExt cx="6240" cy="49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 flipH="1">
              <a:off x="1596" y="746"/>
              <a:ext cx="4644" cy="49"/>
            </a:xfrm>
            <a:prstGeom prst="rect">
              <a:avLst/>
            </a:prstGeom>
            <a:gradFill rotWithShape="1">
              <a:gsLst>
                <a:gs pos="0">
                  <a:srgbClr val="CCECFF"/>
                </a:gs>
                <a:gs pos="100000">
                  <a:srgbClr val="0099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8000" tIns="18000" rIns="18000" bIns="1800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 flipH="1">
              <a:off x="0" y="746"/>
              <a:ext cx="1596" cy="49"/>
            </a:xfrm>
            <a:prstGeom prst="rect">
              <a:avLst/>
            </a:prstGeom>
            <a:gradFill rotWithShape="1">
              <a:gsLst>
                <a:gs pos="0">
                  <a:srgbClr val="0066CC"/>
                </a:gs>
                <a:gs pos="100000">
                  <a:srgbClr val="00060D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8000" tIns="18000" rIns="18000" bIns="1800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8" name="角丸四角形 7"/>
          <p:cNvSpPr/>
          <p:nvPr/>
        </p:nvSpPr>
        <p:spPr>
          <a:xfrm>
            <a:off x="560512" y="908720"/>
            <a:ext cx="9062124" cy="55864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174625" indent="-174625">
              <a:buFont typeface="Arial" panose="020B0604020202020204" pitchFamily="34" charset="0"/>
              <a:buChar char="•"/>
            </a:pP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次年度以降の</a:t>
            </a:r>
            <a:r>
              <a:rPr kumimoji="1" lang="en-US" altLang="ja-JP" sz="14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IoT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導入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BPF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の立ち上げを見据えて、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IT/</a:t>
            </a:r>
            <a:r>
              <a:rPr lang="en-US" altLang="ja-JP" sz="14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IoT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導入に関心のある中小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ユーザー企業や中小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ベンダーの動機づけや発掘を目指して、事業管理機関（富士通総研）がセミナーを開催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560512" y="2053115"/>
            <a:ext cx="9062124" cy="2239981"/>
          </a:xfrm>
          <a:prstGeom prst="roundRect">
            <a:avLst>
              <a:gd name="adj" fmla="val 861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174625" indent="-174625">
              <a:buFont typeface="Arial" panose="020B0604020202020204" pitchFamily="34" charset="0"/>
              <a:buChar char="•"/>
            </a:pP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モデル企業を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社選定し、参加いただく中小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ベンダーと一緒に訪問し、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IT/</a:t>
            </a:r>
            <a:r>
              <a:rPr kumimoji="1" lang="en-US" altLang="ja-JP" sz="14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IoT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導入検討を実施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モデル企業選定の考え方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モデル企業は、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で開催するセミナーでのアンケートや参加中小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ベンダーからの推薦などをもとに、業種の網羅性や取組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意欲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など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をもとに弊社にて４企業を選定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参加企業の割り振りの考え方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モデル企業の負担を考慮し最大５企業までとし、参加者が多数の場合は、本事業において着実に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IT/</a:t>
            </a:r>
            <a:r>
              <a:rPr lang="en-US" altLang="ja-JP" sz="14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IoT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ビジネスへ繋げるとの趣旨から、以下の条件で優先順位を設定し、選定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第１順位：推奨した中小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ベンダー　　　　　　　第２順位：当該業種において実績を有していること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第３順位：モデル企業とエリアが近接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745088" y="2575701"/>
            <a:ext cx="1699270" cy="72008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8000" tIns="18000" rIns="18000" bIns="18000" rtlCol="0" anchor="t" anchorCtr="0"/>
          <a:lstStyle/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業種・テーマ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中小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ユーザー企業の業種や取組テーマに極力重複が出ないように選定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7810973" y="2575701"/>
            <a:ext cx="1699270" cy="72008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8000" tIns="18000" rIns="18000" bIns="18000" rtlCol="0" anchor="t" anchorCtr="0"/>
          <a:lstStyle/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取組意欲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中小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ユーザー企業のビジネス化への本気度、取組意欲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乗算記号 15"/>
          <p:cNvSpPr/>
          <p:nvPr/>
        </p:nvSpPr>
        <p:spPr>
          <a:xfrm>
            <a:off x="7433112" y="2722294"/>
            <a:ext cx="388962" cy="4320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117580" y="4511696"/>
            <a:ext cx="9505056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(3)</a:t>
            </a:r>
            <a:r>
              <a:rPr kumimoji="1" lang="en-US" altLang="ja-JP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IoT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導入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BPF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構想立案</a:t>
            </a:r>
          </a:p>
        </p:txBody>
      </p:sp>
      <p:sp>
        <p:nvSpPr>
          <p:cNvPr id="18" name="角丸四角形 17"/>
          <p:cNvSpPr/>
          <p:nvPr/>
        </p:nvSpPr>
        <p:spPr>
          <a:xfrm>
            <a:off x="560512" y="4871736"/>
            <a:ext cx="9062124" cy="15816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174625" indent="-174625">
              <a:buFont typeface="Arial" panose="020B0604020202020204" pitchFamily="34" charset="0"/>
              <a:buChar char="•"/>
            </a:pP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)(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の結果を踏まえつつ、事業管理機関（富士通総研）にて</a:t>
            </a:r>
            <a:r>
              <a:rPr kumimoji="1" lang="en-US" altLang="ja-JP" sz="14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IoT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導入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BPF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構想を立案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参加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意欲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のある中小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ベンダーに参加する上での条件等について意見交換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を行いながら、</a:t>
            </a:r>
            <a:r>
              <a:rPr lang="en-US" altLang="ja-JP" sz="14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IoT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導入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BPF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構想をブラッシュアップし、平成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年度からの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立上げを目指す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7216" y="4913554"/>
            <a:ext cx="2339207" cy="1497964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117580" y="1700808"/>
            <a:ext cx="9505056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(2)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モデル企業への</a:t>
            </a:r>
            <a:r>
              <a:rPr lang="en-US" altLang="ja-JP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IoT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17580" y="543526"/>
            <a:ext cx="9505056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セミナーの開催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059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2"/>
          <p:cNvSpPr txBox="1">
            <a:spLocks/>
          </p:cNvSpPr>
          <p:nvPr/>
        </p:nvSpPr>
        <p:spPr>
          <a:xfrm>
            <a:off x="2904349" y="88515"/>
            <a:ext cx="6875866" cy="343487"/>
          </a:xfrm>
          <a:prstGeom prst="rect">
            <a:avLst/>
          </a:prstGeom>
        </p:spPr>
        <p:txBody>
          <a:bodyPr lIns="91330" tIns="45666" rIns="91330" bIns="45666"/>
          <a:lstStyle>
            <a:lvl1pPr algn="ctr" defTabSz="1220655" rtl="0" eaLnBrk="1" latinLnBrk="0" hangingPunct="1">
              <a:spcBef>
                <a:spcPct val="0"/>
              </a:spcBef>
              <a:buNone/>
              <a:defRPr kumimoji="1"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</a:pPr>
            <a:endParaRPr lang="en-US" altLang="ja-JP" sz="15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34688" y="22"/>
            <a:ext cx="9670840" cy="369332"/>
          </a:xfrm>
          <a:prstGeom prst="rect">
            <a:avLst/>
          </a:prstGeom>
          <a:noFill/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キックオフに向けたお願い事項</a:t>
            </a:r>
            <a:endParaRPr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354214"/>
            <a:ext cx="9906000" cy="77788"/>
            <a:chOff x="0" y="746"/>
            <a:chExt cx="6240" cy="49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 flipH="1">
              <a:off x="1596" y="746"/>
              <a:ext cx="4644" cy="49"/>
            </a:xfrm>
            <a:prstGeom prst="rect">
              <a:avLst/>
            </a:prstGeom>
            <a:gradFill rotWithShape="1">
              <a:gsLst>
                <a:gs pos="0">
                  <a:srgbClr val="CCECFF"/>
                </a:gs>
                <a:gs pos="100000">
                  <a:srgbClr val="0099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8000" tIns="18000" rIns="18000" bIns="1800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 flipH="1">
              <a:off x="0" y="746"/>
              <a:ext cx="1596" cy="49"/>
            </a:xfrm>
            <a:prstGeom prst="rect">
              <a:avLst/>
            </a:prstGeom>
            <a:gradFill rotWithShape="1">
              <a:gsLst>
                <a:gs pos="0">
                  <a:srgbClr val="0066CC"/>
                </a:gs>
                <a:gs pos="100000">
                  <a:srgbClr val="00060D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8000" tIns="18000" rIns="18000" bIns="1800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1208584" y="3738976"/>
            <a:ext cx="8496940" cy="2858376"/>
            <a:chOff x="487671" y="997169"/>
            <a:chExt cx="8496940" cy="2196982"/>
          </a:xfrm>
        </p:grpSpPr>
        <p:sp>
          <p:nvSpPr>
            <p:cNvPr id="8" name="正方形/長方形 7"/>
            <p:cNvSpPr/>
            <p:nvPr/>
          </p:nvSpPr>
          <p:spPr>
            <a:xfrm>
              <a:off x="487671" y="997169"/>
              <a:ext cx="1584176" cy="219698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18000" tIns="18000" rIns="18000" bIns="21600" rtlCol="0" anchor="ctr"/>
            <a:lstStyle/>
            <a:p>
              <a:pPr algn="ctr"/>
              <a:r>
                <a:rPr kumimoji="1" lang="ja-JP" altLang="en-US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セミナー開催</a:t>
              </a:r>
              <a:endPara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参加</a:t>
              </a:r>
              <a:endPara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ホームベース 8"/>
            <p:cNvSpPr/>
            <p:nvPr/>
          </p:nvSpPr>
          <p:spPr>
            <a:xfrm flipH="1">
              <a:off x="2143855" y="997169"/>
              <a:ext cx="6840756" cy="2196982"/>
            </a:xfrm>
            <a:prstGeom prst="homePlate">
              <a:avLst>
                <a:gd name="adj" fmla="val 6726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marL="342900" indent="-342900">
                <a:buFont typeface="Wingdings" panose="05000000000000000000" pitchFamily="2" charset="2"/>
                <a:buChar char="l"/>
              </a:pP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ロードマップのお披露目と中小</a:t>
              </a:r>
              <a:r>
                <a:rPr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IT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ユーザー企業の</a:t>
              </a:r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IT/</a:t>
              </a:r>
              <a:r>
                <a:rPr lang="en-US" altLang="ja-JP" sz="1400" dirty="0" err="1">
                  <a:latin typeface="Meiryo UI" panose="020B0604030504040204" pitchFamily="50" charset="-128"/>
                  <a:ea typeface="Meiryo UI" panose="020B0604030504040204" pitchFamily="50" charset="-128"/>
                </a:rPr>
                <a:t>IoT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導入意欲を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高めることを目的に事業管理機関にてセミナーを予定しています</a:t>
              </a:r>
              <a:endPara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42900" indent="-342900">
                <a:buFont typeface="Wingdings" panose="05000000000000000000" pitchFamily="2" charset="2"/>
                <a:buChar char="l"/>
              </a:pP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合わせて本事業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で</a:t>
              </a:r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IT/</a:t>
              </a:r>
              <a:r>
                <a:rPr lang="en-US" altLang="ja-JP" sz="1400" dirty="0" err="1">
                  <a:latin typeface="Meiryo UI" panose="020B0604030504040204" pitchFamily="50" charset="-128"/>
                  <a:ea typeface="Meiryo UI" panose="020B0604030504040204" pitchFamily="50" charset="-128"/>
                </a:rPr>
                <a:t>IoT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検討を行うモデル企業の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発掘を行うため、アンケートと個別相談会を開催する予定です</a:t>
              </a:r>
              <a:r>
                <a:rPr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/>
              </a:r>
              <a:br>
                <a:rPr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（セミナー開催時点で参加確定の中小</a:t>
              </a:r>
              <a:r>
                <a:rPr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IT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ベンダーにはご協力を依頼する予定）</a:t>
              </a:r>
              <a:endPara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42900" indent="-342900">
                <a:buFont typeface="Wingdings" panose="05000000000000000000" pitchFamily="2" charset="2"/>
                <a:buChar char="l"/>
              </a:pPr>
              <a:endPara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42900" indent="-342900">
                <a:buFont typeface="Wingdings" panose="05000000000000000000" pitchFamily="2" charset="2"/>
                <a:buChar char="l"/>
              </a:pPr>
              <a:endPara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42900" indent="-342900">
                <a:buFont typeface="Wingdings" panose="05000000000000000000" pitchFamily="2" charset="2"/>
                <a:buChar char="l"/>
              </a:pPr>
              <a:endPara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42900" indent="-342900">
                <a:buFont typeface="Wingdings" panose="05000000000000000000" pitchFamily="2" charset="2"/>
                <a:buChar char="l"/>
              </a:pPr>
              <a:endPara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42900" indent="-342900">
                <a:buFont typeface="Wingdings" panose="05000000000000000000" pitchFamily="2" charset="2"/>
                <a:buChar char="l"/>
              </a:pPr>
              <a:endPara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42900" indent="-342900">
                <a:buFont typeface="Wingdings" panose="05000000000000000000" pitchFamily="2" charset="2"/>
                <a:buChar char="l"/>
              </a:pPr>
              <a:r>
                <a:rPr kumimoji="1"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中国地域の各中小</a:t>
              </a:r>
              <a:r>
                <a:rPr kumimoji="1"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IT</a:t>
              </a:r>
              <a:r>
                <a:rPr kumimoji="1"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ベンダーへも有益な情報も含まれると思われることから、セミナーの案内等について、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各県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の情報関連産業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団体様にご協力いただけるものか、個別に調整させていただきたい</a:t>
              </a:r>
              <a:endPara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1208584" y="2083056"/>
            <a:ext cx="8496940" cy="1489960"/>
            <a:chOff x="487671" y="-2770363"/>
            <a:chExt cx="8496940" cy="3222025"/>
          </a:xfrm>
        </p:grpSpPr>
        <p:sp>
          <p:nvSpPr>
            <p:cNvPr id="11" name="正方形/長方形 10"/>
            <p:cNvSpPr/>
            <p:nvPr/>
          </p:nvSpPr>
          <p:spPr>
            <a:xfrm>
              <a:off x="487671" y="-2770363"/>
              <a:ext cx="1584176" cy="322202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18000" tIns="18000" rIns="18000" bIns="21600" rtlCol="0" anchor="ctr"/>
            <a:lstStyle/>
            <a:p>
              <a:pPr algn="ctr"/>
              <a:r>
                <a:rPr lang="ja-JP" altLang="en-US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中小</a:t>
              </a:r>
              <a:r>
                <a:rPr lang="en-US" altLang="ja-JP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IT</a:t>
              </a:r>
              <a:r>
                <a:rPr lang="ja-JP" altLang="en-US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ベンダー</a:t>
              </a:r>
              <a:r>
                <a:rPr lang="en-US" altLang="ja-JP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/>
              </a:r>
              <a:br>
                <a:rPr lang="en-US" altLang="ja-JP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lang="ja-JP" altLang="en-US" b="1" dirty="0" err="1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への</a:t>
              </a:r>
              <a:r>
                <a:rPr lang="ja-JP" altLang="en-US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周知</a:t>
              </a:r>
              <a:endPara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ホームベース 11"/>
            <p:cNvSpPr/>
            <p:nvPr/>
          </p:nvSpPr>
          <p:spPr>
            <a:xfrm flipH="1">
              <a:off x="2143852" y="-2770363"/>
              <a:ext cx="6840759" cy="3222025"/>
            </a:xfrm>
            <a:prstGeom prst="homePlate">
              <a:avLst>
                <a:gd name="adj" fmla="val 11000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342900" indent="-342900">
                <a:buFont typeface="Wingdings" panose="05000000000000000000" pitchFamily="2" charset="2"/>
                <a:buChar char="l"/>
              </a:pP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本事業の実施に際し、趣旨にご賛同いただける中国地域の中小</a:t>
              </a:r>
              <a:r>
                <a:rPr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IT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ベンダーに対しては参加を促したいと考えております</a:t>
              </a:r>
              <a:endPara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42900" indent="-342900">
                <a:buFont typeface="Wingdings" panose="05000000000000000000" pitchFamily="2" charset="2"/>
                <a:buChar char="l"/>
              </a:pP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ただし、本事業は</a:t>
              </a:r>
              <a:r>
                <a:rPr lang="zh-TW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事業</a:t>
              </a:r>
              <a:r>
                <a:rPr lang="zh-TW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管理機関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（富士通総研）の申請事業で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あること、また現在は概念的な段階であり、構想（参加条件）が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具体化されていない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ことから、直接の説明が無ければ趣旨が理解されない（あるいは誤解される、混乱させる）可能性もあるなど、募集は丁寧に行いたいと考えており、中小</a:t>
              </a:r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IT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ベンダーへの情報展開方法・時期に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ついて、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各県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の窓口となる情報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関連産業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団体様と連携可能性について個別に調整させていただきたい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3" name="角丸四角形 12"/>
          <p:cNvSpPr/>
          <p:nvPr/>
        </p:nvSpPr>
        <p:spPr>
          <a:xfrm>
            <a:off x="830833" y="2083056"/>
            <a:ext cx="421998" cy="45142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要調整事項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曲折矢印 13"/>
          <p:cNvSpPr/>
          <p:nvPr/>
        </p:nvSpPr>
        <p:spPr>
          <a:xfrm flipV="1">
            <a:off x="199638" y="1232888"/>
            <a:ext cx="700400" cy="327623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99638" y="548680"/>
            <a:ext cx="9505889" cy="13684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本事業の趣旨に賛同し、かつ以下の条件を許諾いただける中国地域の中小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ベンダーには幅広く参加を募りたい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参加条件（再掲）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中小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ユーザー企業への提案活動作業（訪問、課題検討、構想立案など）は無償で行う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今年度に検討した成果は事業に参加する中小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ベンダー間で共有する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来年度以降もリソースを確保して提案活動を継続したい意向がある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"/>
          <p:cNvSpPr txBox="1"/>
          <p:nvPr/>
        </p:nvSpPr>
        <p:spPr>
          <a:xfrm>
            <a:off x="3296816" y="4869251"/>
            <a:ext cx="6336704" cy="1008112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分程度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ロードマップの説明　　　　　　　　　　</a:t>
            </a:r>
            <a:r>
              <a:rPr kumimoji="1"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富士通総研</a:t>
            </a:r>
            <a:r>
              <a:rPr kumimoji="1"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45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分程度　中小企業における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IT/</a:t>
            </a:r>
            <a:r>
              <a:rPr lang="en-US" altLang="ja-JP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IoT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導入事例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（従業員規模～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99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　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中小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IT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ユーザ企業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　２件程度　　　　　　　　　　　　　　　　　　　　　　　　　又は</a:t>
            </a:r>
            <a:r>
              <a:rPr kumimoji="1"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IT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ベンダー</a:t>
            </a:r>
            <a:r>
              <a:rPr kumimoji="1"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分程度　質疑応答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60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分程度　相談会（中小</a:t>
            </a:r>
            <a:r>
              <a:rPr kumimoji="1"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IT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ユーザー企業が自社の抱えている課題を中小</a:t>
            </a:r>
            <a:r>
              <a:rPr kumimoji="1"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IT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ベンダーへ相談）</a:t>
            </a:r>
            <a:endParaRPr kumimoji="1"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6099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左大かっこ 7"/>
          <p:cNvSpPr/>
          <p:nvPr/>
        </p:nvSpPr>
        <p:spPr>
          <a:xfrm rot="16200000">
            <a:off x="2869983" y="3845161"/>
            <a:ext cx="327542" cy="5234513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41856" y="548682"/>
            <a:ext cx="9799304" cy="25126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3" name="タイトル 2"/>
          <p:cNvSpPr txBox="1">
            <a:spLocks/>
          </p:cNvSpPr>
          <p:nvPr/>
        </p:nvSpPr>
        <p:spPr>
          <a:xfrm>
            <a:off x="2904349" y="88515"/>
            <a:ext cx="6875866" cy="343487"/>
          </a:xfrm>
          <a:prstGeom prst="rect">
            <a:avLst/>
          </a:prstGeom>
        </p:spPr>
        <p:txBody>
          <a:bodyPr lIns="91330" tIns="45666" rIns="91330" bIns="45666"/>
          <a:lstStyle>
            <a:lvl1pPr algn="ctr" defTabSz="1220655" rtl="0" eaLnBrk="1" latinLnBrk="0" hangingPunct="1">
              <a:spcBef>
                <a:spcPct val="0"/>
              </a:spcBef>
              <a:buNone/>
              <a:defRPr kumimoji="1"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</a:pPr>
            <a:endParaRPr lang="en-US" altLang="ja-JP" sz="15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111725" y="2285704"/>
            <a:ext cx="1323426" cy="664493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83000">
                <a:srgbClr val="DCE8D4"/>
              </a:gs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取組内容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102589" y="1234613"/>
            <a:ext cx="1332032" cy="966413"/>
          </a:xfrm>
          <a:prstGeom prst="roundRect">
            <a:avLst>
              <a:gd name="adj" fmla="val 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ポテンシャル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（強み）</a:t>
            </a:r>
          </a:p>
        </p:txBody>
      </p:sp>
      <p:sp>
        <p:nvSpPr>
          <p:cNvPr id="54" name="テキスト ボックス 53"/>
          <p:cNvSpPr txBox="1">
            <a:spLocks noChangeArrowheads="1"/>
          </p:cNvSpPr>
          <p:nvPr/>
        </p:nvSpPr>
        <p:spPr bwMode="auto">
          <a:xfrm>
            <a:off x="34688" y="22"/>
            <a:ext cx="9670840" cy="369332"/>
          </a:xfrm>
          <a:prstGeom prst="rect">
            <a:avLst/>
          </a:prstGeom>
          <a:noFill/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ご参考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本事業の申請書（概要版）</a:t>
            </a: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9" name="Group 8"/>
          <p:cNvGrpSpPr>
            <a:grpSpLocks/>
          </p:cNvGrpSpPr>
          <p:nvPr/>
        </p:nvGrpSpPr>
        <p:grpSpPr bwMode="auto">
          <a:xfrm>
            <a:off x="0" y="354214"/>
            <a:ext cx="9906000" cy="77788"/>
            <a:chOff x="0" y="746"/>
            <a:chExt cx="6240" cy="49"/>
          </a:xfrm>
        </p:grpSpPr>
        <p:sp>
          <p:nvSpPr>
            <p:cNvPr id="30" name="Rectangle 9"/>
            <p:cNvSpPr>
              <a:spLocks noChangeArrowheads="1"/>
            </p:cNvSpPr>
            <p:nvPr/>
          </p:nvSpPr>
          <p:spPr bwMode="auto">
            <a:xfrm flipH="1">
              <a:off x="1596" y="746"/>
              <a:ext cx="4644" cy="49"/>
            </a:xfrm>
            <a:prstGeom prst="rect">
              <a:avLst/>
            </a:prstGeom>
            <a:gradFill rotWithShape="1">
              <a:gsLst>
                <a:gs pos="0">
                  <a:srgbClr val="CCECFF"/>
                </a:gs>
                <a:gs pos="100000">
                  <a:srgbClr val="0099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1" name="Rectangle 10"/>
            <p:cNvSpPr>
              <a:spLocks noChangeArrowheads="1"/>
            </p:cNvSpPr>
            <p:nvPr/>
          </p:nvSpPr>
          <p:spPr bwMode="auto">
            <a:xfrm flipH="1">
              <a:off x="0" y="746"/>
              <a:ext cx="1596" cy="49"/>
            </a:xfrm>
            <a:prstGeom prst="rect">
              <a:avLst/>
            </a:prstGeom>
            <a:gradFill rotWithShape="1">
              <a:gsLst>
                <a:gs pos="0">
                  <a:srgbClr val="0066CC"/>
                </a:gs>
                <a:gs pos="100000">
                  <a:srgbClr val="00060D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84" name="角丸四角形 83"/>
          <p:cNvSpPr/>
          <p:nvPr/>
        </p:nvSpPr>
        <p:spPr>
          <a:xfrm>
            <a:off x="102589" y="669470"/>
            <a:ext cx="1332032" cy="521329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FFC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8000" tIns="18000" rIns="18000" bIns="1800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有望企業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群</a:t>
            </a:r>
          </a:p>
        </p:txBody>
      </p:sp>
      <p:sp>
        <p:nvSpPr>
          <p:cNvPr id="85" name="角丸四角形 84"/>
          <p:cNvSpPr/>
          <p:nvPr/>
        </p:nvSpPr>
        <p:spPr>
          <a:xfrm>
            <a:off x="1485342" y="637403"/>
            <a:ext cx="8230199" cy="553396"/>
          </a:xfrm>
          <a:prstGeom prst="roundRect">
            <a:avLst/>
          </a:prstGeom>
          <a:solidFill>
            <a:schemeClr val="bg1"/>
          </a:solidFill>
          <a:ln w="9525">
            <a:solidFill>
              <a:srgbClr val="FF5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179388" indent="-179388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中国地方の各県においては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IT/</a:t>
            </a:r>
            <a:r>
              <a:rPr lang="en-US" altLang="ja-JP" sz="12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ビジネス創出意欲の高い有望企業群（中小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ベンダー）が存在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9388" indent="-179388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先進企業例：ふるさと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納税システム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全国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548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自治体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への納入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実績を有する</a:t>
            </a:r>
            <a:r>
              <a:rPr lang="zh-TW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</a:t>
            </a:r>
            <a:r>
              <a:rPr lang="zh-TW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未来牽引</a:t>
            </a:r>
            <a:r>
              <a:rPr lang="zh-TW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等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角丸四角形 85"/>
          <p:cNvSpPr/>
          <p:nvPr/>
        </p:nvSpPr>
        <p:spPr>
          <a:xfrm>
            <a:off x="1485342" y="1246945"/>
            <a:ext cx="8268695" cy="957991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179388" indent="-179388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ユーザーのポテンシャル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→　自動車産業など産業集積を活用し航空機・医療機器など成長分野へ新規参入する中小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ユーザーが多数存在し支援が必要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9388" indent="-179388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ベンダーのポテンシャル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→　プログラミング言語「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Ruby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」が島根から誕生するなど、チャレンジ意欲の高い有望企業群（中小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ベンダー）が存在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角丸四角形 86"/>
          <p:cNvSpPr/>
          <p:nvPr/>
        </p:nvSpPr>
        <p:spPr>
          <a:xfrm>
            <a:off x="1485871" y="2290321"/>
            <a:ext cx="8277304" cy="659168"/>
          </a:xfrm>
          <a:prstGeom prst="roundRect">
            <a:avLst/>
          </a:prstGeom>
          <a:solidFill>
            <a:schemeClr val="bg1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179388" indent="-179388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年度に中国経済産業局で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作成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IT/</a:t>
            </a:r>
            <a:r>
              <a:rPr lang="en-US" altLang="ja-JP" sz="12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導入ロードマップを活用して中小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ユーザーへ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IT/</a:t>
            </a:r>
            <a:r>
              <a:rPr lang="en-US" altLang="ja-JP" sz="12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導入を支援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9388" indent="-179388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IT/</a:t>
            </a:r>
            <a:r>
              <a:rPr lang="en-US" altLang="ja-JP" sz="12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導入実証を通じて有望企業群（中小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ベンダー）と連携した</a:t>
            </a:r>
            <a:r>
              <a:rPr lang="en-US" altLang="ja-JP" sz="12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導入ビジネスプラットフォームを形成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5756512" y="3295521"/>
            <a:ext cx="393741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これまでの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活動内容・事業概要</a:t>
            </a:r>
            <a:endParaRPr lang="en-US" altLang="ja-JP" sz="140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2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の取組を後押し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する「地方版</a:t>
            </a:r>
            <a:r>
              <a:rPr lang="en-US" altLang="ja-JP" sz="12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ラボ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中国地域５県全てで選定されている一方で、</a:t>
            </a:r>
            <a:r>
              <a:rPr lang="en-US" altLang="ja-JP" sz="12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導入を計画している中小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ユーザーはごく僅かである。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スキル不足やリソース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不足のため、中小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ユーザーでは</a:t>
            </a:r>
            <a:r>
              <a:rPr lang="en-US" altLang="ja-JP" sz="12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取り組みが進まず、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ベンダーの提案力向上による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導入促進が期待される。平成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年度には、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IT/</a:t>
            </a:r>
            <a:r>
              <a:rPr lang="en-US" altLang="ja-JP" sz="12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導入の手順について定めたロードマップを作成した。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本事業で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は、ロードマップを起点に慢性的なリソース不足である中小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ユーザーへの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IT/</a:t>
            </a:r>
            <a:r>
              <a:rPr lang="en-US" altLang="ja-JP" sz="12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導入を加速化するために、有望企業群（中小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ベンダー）と連携し、</a:t>
            </a:r>
            <a:r>
              <a:rPr lang="en-US" altLang="ja-JP" sz="12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導入支援プラットフォームの形成に向けた取組を推進する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〇地域への波及効果（</a:t>
            </a:r>
            <a:r>
              <a:rPr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KPI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）（</a:t>
            </a:r>
            <a:r>
              <a:rPr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４年度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ベース</a:t>
            </a:r>
            <a:r>
              <a:rPr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10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導入ビジネスプラットフォーム ビジネス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創出件数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導入によるビジネス創出による市場（売上高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）拡大　５億円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環状矢印 57"/>
          <p:cNvSpPr/>
          <p:nvPr/>
        </p:nvSpPr>
        <p:spPr bwMode="gray">
          <a:xfrm rot="16200000">
            <a:off x="2902569" y="3626854"/>
            <a:ext cx="2149355" cy="2430580"/>
          </a:xfrm>
          <a:prstGeom prst="circularArrow">
            <a:avLst>
              <a:gd name="adj1" fmla="val 7970"/>
              <a:gd name="adj2" fmla="val 1142319"/>
              <a:gd name="adj3" fmla="val 20523404"/>
              <a:gd name="adj4" fmla="val 240755"/>
              <a:gd name="adj5" fmla="val 11121"/>
            </a:avLst>
          </a:prstGeom>
          <a:solidFill>
            <a:srgbClr val="A5E9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0000"/>
              </a:solidFill>
            </a:endParaRPr>
          </a:p>
        </p:txBody>
      </p:sp>
      <p:sp>
        <p:nvSpPr>
          <p:cNvPr id="59" name="正方形/長方形 58"/>
          <p:cNvSpPr/>
          <p:nvPr/>
        </p:nvSpPr>
        <p:spPr bwMode="auto">
          <a:xfrm>
            <a:off x="2597349" y="3578740"/>
            <a:ext cx="2875399" cy="2217207"/>
          </a:xfrm>
          <a:prstGeom prst="rect">
            <a:avLst/>
          </a:prstGeom>
          <a:noFill/>
          <a:ln>
            <a:headEnd type="none" w="med" len="med"/>
            <a:tailEnd type="none" w="lg" len="lg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  <a:cs typeface="Arial" charset="0"/>
            </a:endParaRPr>
          </a:p>
        </p:txBody>
      </p:sp>
      <p:sp>
        <p:nvSpPr>
          <p:cNvPr id="64" name="正方形/長方形 63"/>
          <p:cNvSpPr/>
          <p:nvPr/>
        </p:nvSpPr>
        <p:spPr bwMode="auto">
          <a:xfrm>
            <a:off x="616751" y="3575728"/>
            <a:ext cx="1272819" cy="2126034"/>
          </a:xfrm>
          <a:prstGeom prst="rect">
            <a:avLst/>
          </a:prstGeom>
          <a:noFill/>
          <a:ln>
            <a:headEnd type="none" w="med" len="med"/>
            <a:tailEnd type="none" w="lg" len="lg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  <a:cs typeface="Arial" charset="0"/>
            </a:endParaRPr>
          </a:p>
        </p:txBody>
      </p:sp>
      <p:sp>
        <p:nvSpPr>
          <p:cNvPr id="65" name="正方形/長方形 64"/>
          <p:cNvSpPr/>
          <p:nvPr/>
        </p:nvSpPr>
        <p:spPr bwMode="gray">
          <a:xfrm>
            <a:off x="693240" y="3671587"/>
            <a:ext cx="1089284" cy="903741"/>
          </a:xfrm>
          <a:prstGeom prst="rect">
            <a:avLst/>
          </a:prstGeom>
          <a:solidFill>
            <a:srgbClr val="332F67"/>
          </a:solidFill>
          <a:ln>
            <a:solidFill>
              <a:srgbClr val="4B459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t" anchorCtr="0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defRPr/>
            </a:pPr>
            <a:r>
              <a:rPr lang="en-US" altLang="ja-JP" sz="1200" b="1" dirty="0" err="1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ja-JP" altLang="en-US" sz="12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導入実証</a:t>
            </a:r>
            <a:endParaRPr lang="en-US" altLang="ja-JP" sz="1200" b="1" dirty="0" smtClean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2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</a:t>
            </a:r>
            <a:endParaRPr lang="ja-JP" altLang="en-US" sz="12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 bwMode="gray">
          <a:xfrm>
            <a:off x="688460" y="4639957"/>
            <a:ext cx="1108422" cy="922126"/>
          </a:xfrm>
          <a:prstGeom prst="rect">
            <a:avLst/>
          </a:prstGeom>
          <a:solidFill>
            <a:srgbClr val="706ABA"/>
          </a:solidFill>
          <a:ln>
            <a:solidFill>
              <a:srgbClr val="4B459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b" anchorCtr="0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defRPr/>
            </a:pPr>
            <a:r>
              <a:rPr lang="en-US" altLang="ja-JP" sz="1200" b="1" dirty="0" err="1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ja-JP" altLang="en-US" sz="12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導入検討</a:t>
            </a:r>
            <a:endParaRPr lang="en-US" altLang="ja-JP" sz="1200" b="1" dirty="0" smtClean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2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</a:t>
            </a:r>
            <a:endParaRPr lang="en-US" altLang="ja-JP" sz="1200" b="1" dirty="0" smtClean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右矢印 66"/>
          <p:cNvSpPr/>
          <p:nvPr/>
        </p:nvSpPr>
        <p:spPr bwMode="auto">
          <a:xfrm>
            <a:off x="1898660" y="4826710"/>
            <a:ext cx="629242" cy="360477"/>
          </a:xfrm>
          <a:prstGeom prst="rightArrow">
            <a:avLst>
              <a:gd name="adj1" fmla="val 35714"/>
              <a:gd name="adj2" fmla="val 50000"/>
            </a:avLst>
          </a:prstGeom>
          <a:gradFill flip="none" rotWithShape="1">
            <a:gsLst>
              <a:gs pos="100000">
                <a:srgbClr val="A1153A"/>
              </a:gs>
              <a:gs pos="0">
                <a:srgbClr val="A1153A">
                  <a:alpha val="0"/>
                </a:srgb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00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テキスト ボックス 74"/>
          <p:cNvSpPr txBox="1">
            <a:spLocks noChangeArrowheads="1"/>
          </p:cNvSpPr>
          <p:nvPr/>
        </p:nvSpPr>
        <p:spPr bwMode="auto">
          <a:xfrm>
            <a:off x="1733169" y="5170966"/>
            <a:ext cx="94760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課題提起</a:t>
            </a:r>
            <a:endParaRPr lang="en-US" altLang="ja-JP" sz="11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 bwMode="gray">
          <a:xfrm>
            <a:off x="3296310" y="4519888"/>
            <a:ext cx="1294086" cy="643963"/>
          </a:xfrm>
          <a:prstGeom prst="rect">
            <a:avLst/>
          </a:prstGeom>
          <a:solidFill>
            <a:srgbClr val="105D9C"/>
          </a:solidFill>
          <a:ln>
            <a:solidFill>
              <a:srgbClr val="105D9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defRPr/>
            </a:pPr>
            <a:r>
              <a:rPr lang="ja-JP" altLang="en-US" sz="12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地域中核企業</a:t>
            </a:r>
            <a:endParaRPr lang="en-US" altLang="ja-JP" sz="1200" b="1" dirty="0" smtClean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2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有望企業群</a:t>
            </a:r>
            <a:endParaRPr lang="en-US" altLang="ja-JP" sz="1200" b="1" dirty="0" smtClean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2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lang="ja-JP" altLang="en-US" sz="12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ベンダー）</a:t>
            </a:r>
            <a:endParaRPr lang="en-US" altLang="ja-JP" sz="1200" b="1" dirty="0" smtClean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右矢印 77"/>
          <p:cNvSpPr/>
          <p:nvPr/>
        </p:nvSpPr>
        <p:spPr bwMode="auto">
          <a:xfrm rot="10800000">
            <a:off x="1898659" y="3970634"/>
            <a:ext cx="629242" cy="360477"/>
          </a:xfrm>
          <a:prstGeom prst="rightArrow">
            <a:avLst>
              <a:gd name="adj1" fmla="val 35714"/>
              <a:gd name="adj2" fmla="val 50000"/>
            </a:avLst>
          </a:prstGeom>
          <a:gradFill flip="none" rotWithShape="1">
            <a:gsLst>
              <a:gs pos="100000">
                <a:srgbClr val="A1153A"/>
              </a:gs>
              <a:gs pos="0">
                <a:srgbClr val="A1153A">
                  <a:alpha val="0"/>
                </a:srgb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00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テキスト ボックス 78"/>
          <p:cNvSpPr txBox="1">
            <a:spLocks noChangeArrowheads="1"/>
          </p:cNvSpPr>
          <p:nvPr/>
        </p:nvSpPr>
        <p:spPr bwMode="auto">
          <a:xfrm>
            <a:off x="1832430" y="4266316"/>
            <a:ext cx="76573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100" dirty="0" err="1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IoT</a:t>
            </a:r>
            <a:endParaRPr lang="en-US" altLang="ja-JP" sz="11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導入支援</a:t>
            </a:r>
            <a:endParaRPr lang="en-US" altLang="ja-JP" sz="11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 bwMode="gray">
          <a:xfrm>
            <a:off x="272480" y="3181872"/>
            <a:ext cx="2038334" cy="391144"/>
          </a:xfrm>
          <a:prstGeom prst="rect">
            <a:avLst/>
          </a:prstGeom>
          <a:gradFill flip="none" rotWithShape="1">
            <a:gsLst>
              <a:gs pos="0">
                <a:srgbClr val="E73440"/>
              </a:gs>
              <a:gs pos="100000">
                <a:srgbClr val="7A1E1C"/>
              </a:gs>
            </a:gsLst>
            <a:lin ang="5400000" scaled="1"/>
            <a:tileRect/>
          </a:gradFill>
          <a:ln>
            <a:solidFill>
              <a:srgbClr val="B22B3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defRPr/>
            </a:pPr>
            <a:r>
              <a:rPr lang="ja-JP" altLang="en-US" sz="12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中小</a:t>
            </a:r>
            <a:r>
              <a:rPr lang="en-US" altLang="ja-JP" sz="12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lang="ja-JP" altLang="en-US" sz="12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ユーザーの競争力強化</a:t>
            </a:r>
            <a:endParaRPr lang="en-US" altLang="ja-JP" sz="1200" b="1" dirty="0" smtClean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2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（売上増加・販路拡大等）</a:t>
            </a:r>
            <a:endParaRPr lang="ja-JP" altLang="en-US" sz="12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1" name="屈折矢印 90"/>
          <p:cNvSpPr/>
          <p:nvPr/>
        </p:nvSpPr>
        <p:spPr bwMode="gray">
          <a:xfrm flipH="1">
            <a:off x="923176" y="5686322"/>
            <a:ext cx="824046" cy="434990"/>
          </a:xfrm>
          <a:prstGeom prst="bentUpArrow">
            <a:avLst>
              <a:gd name="adj1" fmla="val 14621"/>
              <a:gd name="adj2" fmla="val 32508"/>
              <a:gd name="adj3" fmla="val 37012"/>
            </a:avLst>
          </a:prstGeom>
          <a:solidFill>
            <a:srgbClr val="FBCD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0000"/>
              </a:solidFill>
            </a:endParaRPr>
          </a:p>
        </p:txBody>
      </p:sp>
      <p:sp>
        <p:nvSpPr>
          <p:cNvPr id="99" name="テキスト ボックス 98"/>
          <p:cNvSpPr txBox="1">
            <a:spLocks noChangeArrowheads="1"/>
          </p:cNvSpPr>
          <p:nvPr/>
        </p:nvSpPr>
        <p:spPr bwMode="auto">
          <a:xfrm>
            <a:off x="1814026" y="6301048"/>
            <a:ext cx="94760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進捗管理</a:t>
            </a:r>
            <a:endParaRPr lang="en-US" altLang="ja-JP" sz="11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 bwMode="gray">
          <a:xfrm>
            <a:off x="286160" y="3705799"/>
            <a:ext cx="345776" cy="1854344"/>
          </a:xfrm>
          <a:prstGeom prst="rect">
            <a:avLst/>
          </a:prstGeom>
          <a:solidFill>
            <a:srgbClr val="E7E1FF"/>
          </a:solidFill>
          <a:ln>
            <a:solidFill>
              <a:srgbClr val="4B4595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eaVert"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defRPr/>
            </a:pPr>
            <a:r>
              <a:rPr lang="ja-JP" altLang="en-US" sz="12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中国地域　ＩＴユーザー</a:t>
            </a:r>
            <a:endParaRPr lang="ja-JP" altLang="en-US" sz="12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8" name="右矢印 107"/>
          <p:cNvSpPr/>
          <p:nvPr/>
        </p:nvSpPr>
        <p:spPr bwMode="gray">
          <a:xfrm rot="16200000">
            <a:off x="1099571" y="4103176"/>
            <a:ext cx="262359" cy="977254"/>
          </a:xfrm>
          <a:prstGeom prst="rightArrow">
            <a:avLst>
              <a:gd name="adj1" fmla="val 66822"/>
              <a:gd name="adj2" fmla="val 50000"/>
            </a:avLst>
          </a:prstGeom>
          <a:solidFill>
            <a:srgbClr val="B22B30"/>
          </a:solidFill>
          <a:ln>
            <a:solidFill>
              <a:srgbClr val="B22B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FF"/>
              </a:solidFill>
            </a:endParaRPr>
          </a:p>
        </p:txBody>
      </p:sp>
      <p:sp>
        <p:nvSpPr>
          <p:cNvPr id="110" name="正方形/長方形 109"/>
          <p:cNvSpPr/>
          <p:nvPr/>
        </p:nvSpPr>
        <p:spPr bwMode="gray">
          <a:xfrm>
            <a:off x="5305235" y="3962029"/>
            <a:ext cx="345776" cy="1833918"/>
          </a:xfrm>
          <a:prstGeom prst="rect">
            <a:avLst/>
          </a:prstGeom>
          <a:solidFill>
            <a:srgbClr val="D2E8FA"/>
          </a:solidFill>
          <a:ln>
            <a:solidFill>
              <a:srgbClr val="105D9C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eaVert"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defRPr/>
            </a:pPr>
            <a:r>
              <a:rPr lang="ja-JP" altLang="en-US" sz="12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中国地域　ＩＴベンダー</a:t>
            </a:r>
            <a:endParaRPr lang="ja-JP" altLang="en-US" sz="12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6" name="正方形/長方形 125"/>
          <p:cNvSpPr/>
          <p:nvPr/>
        </p:nvSpPr>
        <p:spPr>
          <a:xfrm>
            <a:off x="2570479" y="3588431"/>
            <a:ext cx="290226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600" b="1" cap="none" spc="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IoT</a:t>
            </a:r>
            <a:r>
              <a:rPr lang="ja-JP" altLang="en-US" sz="16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導入ビジネスプラットフォーム</a:t>
            </a:r>
            <a:endParaRPr lang="ja-JP" altLang="en-US" sz="16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2" name="テキスト ボックス 131"/>
          <p:cNvSpPr txBox="1">
            <a:spLocks noChangeArrowheads="1"/>
          </p:cNvSpPr>
          <p:nvPr/>
        </p:nvSpPr>
        <p:spPr bwMode="auto">
          <a:xfrm>
            <a:off x="792956" y="4527531"/>
            <a:ext cx="862869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05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実証</a:t>
            </a:r>
            <a:endParaRPr lang="en-US" altLang="ja-JP" sz="1050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4" name="右矢印 133"/>
          <p:cNvSpPr/>
          <p:nvPr/>
        </p:nvSpPr>
        <p:spPr bwMode="gray">
          <a:xfrm flipH="1">
            <a:off x="4703093" y="4476555"/>
            <a:ext cx="549887" cy="773796"/>
          </a:xfrm>
          <a:prstGeom prst="rightArrow">
            <a:avLst>
              <a:gd name="adj1" fmla="val 68589"/>
              <a:gd name="adj2" fmla="val 50000"/>
            </a:avLst>
          </a:prstGeom>
          <a:solidFill>
            <a:srgbClr val="B22B30"/>
          </a:solidFill>
          <a:ln>
            <a:solidFill>
              <a:srgbClr val="B22B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FF"/>
              </a:solidFill>
            </a:endParaRPr>
          </a:p>
        </p:txBody>
      </p:sp>
      <p:sp>
        <p:nvSpPr>
          <p:cNvPr id="135" name="テキスト ボックス 134"/>
          <p:cNvSpPr txBox="1">
            <a:spLocks noChangeArrowheads="1"/>
          </p:cNvSpPr>
          <p:nvPr/>
        </p:nvSpPr>
        <p:spPr bwMode="auto">
          <a:xfrm>
            <a:off x="4753449" y="4702794"/>
            <a:ext cx="55178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05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参画</a:t>
            </a:r>
            <a:endParaRPr lang="en-US" altLang="ja-JP" sz="1050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05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拡大</a:t>
            </a:r>
            <a:endParaRPr lang="en-US" altLang="ja-JP" sz="1050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9" name="正方形/長方形 138"/>
          <p:cNvSpPr/>
          <p:nvPr/>
        </p:nvSpPr>
        <p:spPr bwMode="gray">
          <a:xfrm>
            <a:off x="2902195" y="3164151"/>
            <a:ext cx="2290342" cy="391144"/>
          </a:xfrm>
          <a:prstGeom prst="rect">
            <a:avLst/>
          </a:prstGeom>
          <a:gradFill flip="none" rotWithShape="1">
            <a:gsLst>
              <a:gs pos="0">
                <a:srgbClr val="E73440"/>
              </a:gs>
              <a:gs pos="100000">
                <a:srgbClr val="7A1E1C"/>
              </a:gs>
            </a:gsLst>
            <a:lin ang="5400000" scaled="1"/>
            <a:tileRect/>
          </a:gradFill>
          <a:ln>
            <a:solidFill>
              <a:srgbClr val="B22B3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defRPr/>
            </a:pPr>
            <a:r>
              <a:rPr lang="ja-JP" altLang="en-US" sz="12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中小</a:t>
            </a:r>
            <a:r>
              <a:rPr lang="en-US" altLang="ja-JP" sz="12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lang="ja-JP" altLang="en-US" sz="12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ベンダーの競争力強化</a:t>
            </a:r>
            <a:endParaRPr lang="en-US" altLang="ja-JP" sz="1200" b="1" dirty="0" smtClean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2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IT/</a:t>
            </a:r>
            <a:r>
              <a:rPr lang="en-US" altLang="ja-JP" sz="1200" b="1" dirty="0" err="1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ja-JP" altLang="en-US" sz="12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</a:t>
            </a:r>
            <a:r>
              <a:rPr lang="ja-JP" altLang="en-US" sz="12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活用分野の市場拡大）</a:t>
            </a:r>
            <a:endParaRPr lang="ja-JP" altLang="en-US" sz="12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テキスト ボックス 92"/>
          <p:cNvSpPr txBox="1">
            <a:spLocks noChangeArrowheads="1"/>
          </p:cNvSpPr>
          <p:nvPr/>
        </p:nvSpPr>
        <p:spPr bwMode="auto">
          <a:xfrm>
            <a:off x="1820565" y="5760336"/>
            <a:ext cx="77484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1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PM</a:t>
            </a:r>
            <a:r>
              <a:rPr lang="ja-JP" altLang="en-US" sz="11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</a:t>
            </a:r>
            <a:r>
              <a:rPr lang="en-US" altLang="ja-JP" sz="11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CD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22396" y="6470325"/>
            <a:ext cx="1620957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/>
              <a:t>中国経済産業局</a:t>
            </a:r>
            <a:endParaRPr kumimoji="1" lang="ja-JP" altLang="en-US" sz="1600" b="1" dirty="0"/>
          </a:p>
        </p:txBody>
      </p:sp>
      <p:sp>
        <p:nvSpPr>
          <p:cNvPr id="141" name="屈折矢印 140"/>
          <p:cNvSpPr/>
          <p:nvPr/>
        </p:nvSpPr>
        <p:spPr bwMode="gray">
          <a:xfrm>
            <a:off x="2761632" y="5777081"/>
            <a:ext cx="2894215" cy="340805"/>
          </a:xfrm>
          <a:prstGeom prst="bentUpArrow">
            <a:avLst>
              <a:gd name="adj1" fmla="val 14621"/>
              <a:gd name="adj2" fmla="val 50000"/>
              <a:gd name="adj3" fmla="val 43137"/>
            </a:avLst>
          </a:prstGeom>
          <a:solidFill>
            <a:srgbClr val="FBCD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0000"/>
              </a:solidFill>
            </a:endParaRPr>
          </a:p>
        </p:txBody>
      </p:sp>
      <p:sp>
        <p:nvSpPr>
          <p:cNvPr id="144" name="正方形/長方形 143"/>
          <p:cNvSpPr/>
          <p:nvPr/>
        </p:nvSpPr>
        <p:spPr bwMode="gray">
          <a:xfrm>
            <a:off x="1664793" y="5929983"/>
            <a:ext cx="1292041" cy="348593"/>
          </a:xfrm>
          <a:prstGeom prst="rect">
            <a:avLst/>
          </a:prstGeom>
          <a:gradFill flip="none" rotWithShape="1">
            <a:gsLst>
              <a:gs pos="0">
                <a:srgbClr val="C07000"/>
              </a:gs>
              <a:gs pos="100000">
                <a:srgbClr val="663106"/>
              </a:gs>
            </a:gsLst>
            <a:lin ang="5400000" scaled="1"/>
            <a:tileRect/>
          </a:gradFill>
          <a:ln>
            <a:solidFill>
              <a:srgbClr val="91440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defRPr/>
            </a:pPr>
            <a:r>
              <a:rPr lang="ja-JP" altLang="en-US" sz="12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ja-JP" altLang="en-US" sz="12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管理機関（弊社）</a:t>
            </a:r>
          </a:p>
        </p:txBody>
      </p:sp>
      <p:sp>
        <p:nvSpPr>
          <p:cNvPr id="44" name="星 32 43"/>
          <p:cNvSpPr/>
          <p:nvPr/>
        </p:nvSpPr>
        <p:spPr>
          <a:xfrm>
            <a:off x="3953574" y="5834292"/>
            <a:ext cx="1089022" cy="547285"/>
          </a:xfrm>
          <a:prstGeom prst="star32">
            <a:avLst>
              <a:gd name="adj" fmla="val 4125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情報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協会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</a:p>
        </p:txBody>
      </p:sp>
    </p:spTree>
    <p:extLst>
      <p:ext uri="{BB962C8B-B14F-4D97-AF65-F5344CB8AC3E}">
        <p14:creationId xmlns:p14="http://schemas.microsoft.com/office/powerpoint/2010/main" val="56011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976</Words>
  <Application>Microsoft Office PowerPoint</Application>
  <PresentationFormat>A4 210 x 297 mm</PresentationFormat>
  <Paragraphs>141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HG丸ｺﾞｼｯｸM-PRO</vt:lpstr>
      <vt:lpstr>Meiryo UI</vt:lpstr>
      <vt:lpstr>ＭＳ Ｐゴシック</vt:lpstr>
      <vt:lpstr>Arial</vt:lpstr>
      <vt:lpstr>Calibri</vt:lpstr>
      <vt:lpstr>Wingdings</vt:lpstr>
      <vt:lpstr>Office テーマ</vt:lpstr>
      <vt:lpstr>「IoT導入ビジネスプラットフォーム形成事業」 事業概要説明資料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2018-03-01T00:56:43Z</dcterms:created>
  <dcterms:modified xsi:type="dcterms:W3CDTF">2018-07-09T05:02:46Z</dcterms:modified>
</cp:coreProperties>
</file>